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61" r:id="rId6"/>
    <p:sldId id="267" r:id="rId7"/>
    <p:sldId id="262" r:id="rId8"/>
    <p:sldId id="266" r:id="rId9"/>
    <p:sldId id="268" r:id="rId10"/>
    <p:sldId id="269" r:id="rId11"/>
    <p:sldId id="272" r:id="rId12"/>
    <p:sldId id="273" r:id="rId13"/>
    <p:sldId id="274" r:id="rId14"/>
    <p:sldId id="275" r:id="rId15"/>
    <p:sldId id="270" r:id="rId16"/>
    <p:sldId id="271" r:id="rId17"/>
    <p:sldId id="276" r:id="rId18"/>
    <p:sldId id="278" r:id="rId19"/>
    <p:sldId id="277" r:id="rId20"/>
    <p:sldId id="263" r:id="rId21"/>
  </p:sldIdLst>
  <p:sldSz cx="12192000" cy="6858000"/>
  <p:notesSz cx="6858000" cy="9144000"/>
  <p:embeddedFontLst>
    <p:embeddedFont>
      <p:font typeface="맑은 고딕" panose="020B0503020000020004" pitchFamily="50" charset="-127"/>
      <p:regular r:id="rId22"/>
      <p:bold r:id="rId23"/>
    </p:embeddedFont>
    <p:embeddedFont>
      <p:font typeface="함초롬바탕" panose="02030604000101010101" pitchFamily="18" charset="-127"/>
      <p:regular r:id="rId24"/>
      <p:bold r:id="rId25"/>
    </p:embeddedFont>
    <p:embeddedFont>
      <p:font typeface="-윤명조120" panose="02030504000101010101" pitchFamily="18" charset="-127"/>
      <p:regular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FA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126" y="3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1647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78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059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361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200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613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631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340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665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383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104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73334-62CF-419E-9525-EB38B3AC1407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217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09900" y="3044279"/>
            <a:ext cx="6172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+mn-ea"/>
              </a:rPr>
              <a:t>인공지능 작곡 프로그램</a:t>
            </a:r>
            <a:endParaRPr lang="en-US" altLang="ko-KR" dirty="0" smtClean="0">
              <a:ln>
                <a:solidFill>
                  <a:schemeClr val="tx1">
                    <a:alpha val="50000"/>
                  </a:schemeClr>
                </a:solidFill>
              </a:ln>
              <a:latin typeface="+mn-ea"/>
            </a:endParaRPr>
          </a:p>
          <a:p>
            <a:pPr algn="ctr"/>
            <a:r>
              <a:rPr lang="en-US" altLang="ko-KR" sz="26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+mn-ea"/>
              </a:rPr>
              <a:t>AI Composition Program</a:t>
            </a:r>
            <a:endParaRPr lang="ko-KR" altLang="en-US" sz="2600" dirty="0">
              <a:ln>
                <a:solidFill>
                  <a:schemeClr val="tx1">
                    <a:alpha val="50000"/>
                  </a:schemeClr>
                </a:solidFill>
              </a:ln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32658" y="377309"/>
            <a:ext cx="16417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2018 1</a:t>
            </a:r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학기 인공지능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62320" y="4606204"/>
            <a:ext cx="3067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20141110 </a:t>
            </a:r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김영현</a:t>
            </a:r>
            <a:endParaRPr lang="en-US" altLang="ko-KR" sz="12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20141163 </a:t>
            </a:r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신영진</a:t>
            </a:r>
            <a:endParaRPr lang="en-US" altLang="ko-KR" sz="12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20141164 </a:t>
            </a:r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유형준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2658" y="585284"/>
            <a:ext cx="1162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최종 프로젝트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2" name="KakaoTalk_Audio_20180613_1703_04_82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8811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81372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6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+mn-ea"/>
              </a:rPr>
              <a:t>STEP </a:t>
            </a:r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n-ea"/>
              </a:rPr>
              <a:t>4</a:t>
            </a:r>
            <a:endParaRPr lang="en-US" altLang="ko-KR" sz="3200" dirty="0" smtClean="0">
              <a:ln>
                <a:solidFill>
                  <a:schemeClr val="tx1">
                    <a:alpha val="50000"/>
                  </a:schemeClr>
                </a:solidFill>
              </a:ln>
              <a:latin typeface="+mn-ea"/>
            </a:endParaRP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+mn-ea"/>
              </a:rPr>
              <a:t>구현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1832314"/>
            <a:ext cx="359092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2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+mn-ea"/>
              </a:rPr>
              <a:t>STEP </a:t>
            </a:r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n-ea"/>
              </a:rPr>
              <a:t>4</a:t>
            </a:r>
            <a:endParaRPr lang="en-US" altLang="ko-KR" sz="3200" dirty="0" smtClean="0">
              <a:ln>
                <a:solidFill>
                  <a:schemeClr val="tx1">
                    <a:alpha val="50000"/>
                  </a:schemeClr>
                </a:solidFill>
              </a:ln>
              <a:latin typeface="+mn-ea"/>
            </a:endParaRP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+mn-ea"/>
              </a:rPr>
              <a:t>구현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8" y="1688124"/>
            <a:ext cx="802005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0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+mn-ea"/>
              </a:rPr>
              <a:t>STEP </a:t>
            </a:r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n-ea"/>
              </a:rPr>
              <a:t>4</a:t>
            </a:r>
            <a:endParaRPr lang="en-US" altLang="ko-KR" sz="3200" dirty="0" smtClean="0">
              <a:ln>
                <a:solidFill>
                  <a:schemeClr val="tx1">
                    <a:alpha val="50000"/>
                  </a:schemeClr>
                </a:solidFill>
              </a:ln>
              <a:latin typeface="+mn-ea"/>
            </a:endParaRP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+mn-ea"/>
              </a:rPr>
              <a:t>구현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8" y="1608327"/>
            <a:ext cx="63627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2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+mn-ea"/>
              </a:rPr>
              <a:t>STEP </a:t>
            </a:r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n-ea"/>
              </a:rPr>
              <a:t>4</a:t>
            </a:r>
            <a:endParaRPr lang="en-US" altLang="ko-KR" sz="3200" dirty="0" smtClean="0">
              <a:ln>
                <a:solidFill>
                  <a:schemeClr val="tx1">
                    <a:alpha val="50000"/>
                  </a:schemeClr>
                </a:solidFill>
              </a:ln>
              <a:latin typeface="+mn-ea"/>
            </a:endParaRP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+mn-ea"/>
              </a:rPr>
              <a:t>구현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6" y="1818634"/>
            <a:ext cx="683895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9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+mn-ea"/>
              </a:rPr>
              <a:t>STEP </a:t>
            </a:r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n-ea"/>
              </a:rPr>
              <a:t>4</a:t>
            </a:r>
            <a:endParaRPr lang="en-US" altLang="ko-KR" sz="3200" dirty="0" smtClean="0">
              <a:ln>
                <a:solidFill>
                  <a:schemeClr val="tx1">
                    <a:alpha val="50000"/>
                  </a:schemeClr>
                </a:solidFill>
              </a:ln>
              <a:latin typeface="+mn-ea"/>
            </a:endParaRP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+mn-ea"/>
              </a:rPr>
              <a:t>구현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1796721"/>
            <a:ext cx="671512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2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+mn-ea"/>
              </a:rPr>
              <a:t>STEP </a:t>
            </a:r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n-ea"/>
              </a:rPr>
              <a:t>4</a:t>
            </a:r>
            <a:endParaRPr lang="en-US" altLang="ko-KR" sz="3200" dirty="0" smtClean="0">
              <a:ln>
                <a:solidFill>
                  <a:schemeClr val="tx1">
                    <a:alpha val="50000"/>
                  </a:schemeClr>
                </a:solidFill>
              </a:ln>
              <a:latin typeface="+mn-ea"/>
            </a:endParaRP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+mn-ea"/>
              </a:rPr>
              <a:t>구현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+mn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766360"/>
            <a:ext cx="876300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3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STEP </a:t>
            </a:r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4</a:t>
            </a:r>
            <a:endParaRPr lang="en-US" altLang="ko-KR" sz="3200" dirty="0" smtClean="0">
              <a:ln>
                <a:solidFill>
                  <a:schemeClr val="tx1">
                    <a:alpha val="50000"/>
                  </a:schemeClr>
                </a:solidFill>
              </a:ln>
              <a:latin typeface="+mj-ea"/>
              <a:ea typeface="+mj-ea"/>
            </a:endParaRP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구현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560" y="487892"/>
            <a:ext cx="8515350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1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+mn-ea"/>
              </a:rPr>
              <a:t>STEP 5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+mn-ea"/>
              </a:rPr>
              <a:t>시현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+mn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492" y="1268357"/>
            <a:ext cx="10023231" cy="515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9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4" y="169334"/>
            <a:ext cx="11860400" cy="610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85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STEP 5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시현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7" name="음악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708" y="169333"/>
            <a:ext cx="5460584" cy="668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9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06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50" y="715775"/>
            <a:ext cx="12509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+mn-ea"/>
              </a:rPr>
              <a:t>목차</a:t>
            </a:r>
            <a:endParaRPr lang="en-US" altLang="ko-KR" sz="3200" dirty="0" smtClean="0">
              <a:ln>
                <a:solidFill>
                  <a:schemeClr val="tx1">
                    <a:alpha val="50000"/>
                  </a:schemeClr>
                </a:solidFill>
              </a:ln>
              <a:latin typeface="+mn-ea"/>
            </a:endParaRPr>
          </a:p>
          <a:p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+mn-ea"/>
              </a:rPr>
              <a:t>INDEX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9333" y="2967037"/>
            <a:ext cx="11853334" cy="9239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51000" y="3145830"/>
            <a:ext cx="1250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1 </a:t>
            </a:r>
            <a:r>
              <a:rPr lang="ko-KR" altLang="en-US" sz="12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단계</a:t>
            </a:r>
            <a:endParaRPr lang="en-US" altLang="ko-KR" sz="1200" dirty="0" smtClean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6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STEP1</a:t>
            </a:r>
            <a:endParaRPr lang="ko-KR" altLang="en-US" sz="11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70791" y="3145830"/>
            <a:ext cx="1250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2</a:t>
            </a:r>
            <a:r>
              <a:rPr lang="en-US" altLang="ko-KR" sz="12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2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단계</a:t>
            </a:r>
            <a:endParaRPr lang="en-US" altLang="ko-KR" sz="1200" dirty="0" smtClean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6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STEP2</a:t>
            </a:r>
            <a:endParaRPr lang="ko-KR" altLang="en-US" sz="11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90582" y="3145830"/>
            <a:ext cx="1250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3 </a:t>
            </a:r>
            <a:r>
              <a:rPr lang="ko-KR" altLang="en-US" sz="12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단계</a:t>
            </a:r>
            <a:endParaRPr lang="en-US" altLang="ko-KR" sz="1200" dirty="0" smtClean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6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STEP3</a:t>
            </a:r>
            <a:endParaRPr lang="ko-KR" altLang="en-US" sz="11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10373" y="3145830"/>
            <a:ext cx="1250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4</a:t>
            </a:r>
            <a:r>
              <a:rPr lang="en-US" altLang="ko-KR" sz="12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2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단계</a:t>
            </a:r>
            <a:endParaRPr lang="en-US" altLang="ko-KR" sz="1200" dirty="0" smtClean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6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STEP4</a:t>
            </a:r>
            <a:endParaRPr lang="ko-KR" altLang="en-US" sz="11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544863" y="4183931"/>
            <a:ext cx="1367630" cy="466567"/>
            <a:chOff x="1832770" y="4324350"/>
            <a:chExt cx="1647295" cy="561975"/>
          </a:xfrm>
        </p:grpSpPr>
        <p:sp>
          <p:nvSpPr>
            <p:cNvPr id="21" name="양쪽 대괄호 20"/>
            <p:cNvSpPr/>
            <p:nvPr/>
          </p:nvSpPr>
          <p:spPr>
            <a:xfrm>
              <a:off x="1832770" y="4324350"/>
              <a:ext cx="1647295" cy="561975"/>
            </a:xfrm>
            <a:prstGeom prst="bracketPair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352694" y="4419979"/>
              <a:ext cx="654928" cy="3707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 smtClean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배경</a:t>
              </a:r>
              <a:endPara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3264654" y="4183931"/>
            <a:ext cx="1367630" cy="466567"/>
            <a:chOff x="1832770" y="4324350"/>
            <a:chExt cx="1647295" cy="561975"/>
          </a:xfrm>
        </p:grpSpPr>
        <p:sp>
          <p:nvSpPr>
            <p:cNvPr id="26" name="양쪽 대괄호 25"/>
            <p:cNvSpPr/>
            <p:nvPr/>
          </p:nvSpPr>
          <p:spPr>
            <a:xfrm>
              <a:off x="1832770" y="4324350"/>
              <a:ext cx="1647295" cy="561975"/>
            </a:xfrm>
            <a:prstGeom prst="bracketPair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081178" y="4406507"/>
              <a:ext cx="1162728" cy="3707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 smtClean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사용 기술</a:t>
              </a:r>
              <a:endPara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984445" y="4183931"/>
            <a:ext cx="1367630" cy="466567"/>
            <a:chOff x="1832770" y="4324350"/>
            <a:chExt cx="1647295" cy="561975"/>
          </a:xfrm>
        </p:grpSpPr>
        <p:sp>
          <p:nvSpPr>
            <p:cNvPr id="31" name="양쪽 대괄호 30"/>
            <p:cNvSpPr/>
            <p:nvPr/>
          </p:nvSpPr>
          <p:spPr>
            <a:xfrm>
              <a:off x="1832770" y="4324350"/>
              <a:ext cx="1647295" cy="561975"/>
            </a:xfrm>
            <a:prstGeom prst="bracketPair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335303" y="4401718"/>
              <a:ext cx="654928" cy="3707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 smtClean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설계</a:t>
              </a:r>
              <a:endPara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6704236" y="4183931"/>
            <a:ext cx="1367630" cy="466567"/>
            <a:chOff x="1832770" y="4324350"/>
            <a:chExt cx="1647295" cy="561975"/>
          </a:xfrm>
        </p:grpSpPr>
        <p:sp>
          <p:nvSpPr>
            <p:cNvPr id="36" name="양쪽 대괄호 35"/>
            <p:cNvSpPr/>
            <p:nvPr/>
          </p:nvSpPr>
          <p:spPr>
            <a:xfrm>
              <a:off x="1832770" y="4324350"/>
              <a:ext cx="1647295" cy="561975"/>
            </a:xfrm>
            <a:prstGeom prst="bracketPair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370435" y="4398633"/>
              <a:ext cx="654928" cy="3707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 smtClean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구현</a:t>
              </a:r>
              <a:endPara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8530164" y="3145830"/>
            <a:ext cx="1250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5 </a:t>
            </a:r>
            <a:r>
              <a:rPr lang="ko-KR" altLang="en-US" sz="12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단계</a:t>
            </a:r>
            <a:endParaRPr lang="en-US" altLang="ko-KR" sz="1200" dirty="0" smtClean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6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STEP5</a:t>
            </a:r>
            <a:endParaRPr lang="ko-KR" altLang="en-US" sz="11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8413484" y="4172746"/>
            <a:ext cx="1367630" cy="466567"/>
            <a:chOff x="1832770" y="4324350"/>
            <a:chExt cx="1647295" cy="561975"/>
          </a:xfrm>
        </p:grpSpPr>
        <p:sp>
          <p:nvSpPr>
            <p:cNvPr id="42" name="양쪽 대괄호 41"/>
            <p:cNvSpPr/>
            <p:nvPr/>
          </p:nvSpPr>
          <p:spPr>
            <a:xfrm>
              <a:off x="1832770" y="4324350"/>
              <a:ext cx="1647295" cy="561975"/>
            </a:xfrm>
            <a:prstGeom prst="bracketPair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383133" y="4397304"/>
              <a:ext cx="654928" cy="3707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 smtClean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시현</a:t>
              </a:r>
              <a:endPara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151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4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09900" y="3044279"/>
            <a:ext cx="617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n-ea"/>
              </a:rPr>
              <a:t>인공지능 작곡 프로그램</a:t>
            </a:r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latin typeface="+mn-ea"/>
            </a:endParaRPr>
          </a:p>
          <a:p>
            <a:pPr algn="ctr"/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n-ea"/>
              </a:rPr>
              <a:t>AI Composition Program</a:t>
            </a:r>
            <a:endParaRPr lang="ko-KR" altLang="en-US" dirty="0">
              <a:ln>
                <a:solidFill>
                  <a:schemeClr val="tx1">
                    <a:alpha val="50000"/>
                  </a:schemeClr>
                </a:solidFill>
              </a:ln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62320" y="4606204"/>
            <a:ext cx="30673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감사합니다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6244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/>
        </p:nvSpPr>
        <p:spPr>
          <a:xfrm>
            <a:off x="2254407" y="2357269"/>
            <a:ext cx="2844013" cy="2523046"/>
          </a:xfrm>
          <a:prstGeom prst="triangle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+mn-ea"/>
              </a:rPr>
              <a:t>STEP </a:t>
            </a:r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n-ea"/>
              </a:rPr>
              <a:t>1</a:t>
            </a:r>
            <a:endParaRPr lang="en-US" altLang="ko-KR" sz="3200" dirty="0" smtClean="0">
              <a:ln>
                <a:solidFill>
                  <a:schemeClr val="tx1">
                    <a:alpha val="50000"/>
                  </a:schemeClr>
                </a:solidFill>
              </a:ln>
              <a:latin typeface="+mn-ea"/>
            </a:endParaRP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+mn-ea"/>
              </a:rPr>
              <a:t>배경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+mn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131974" y="5306575"/>
            <a:ext cx="48577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+mn-ea"/>
              </a:rPr>
              <a:t>Conclusion</a:t>
            </a:r>
          </a:p>
          <a:p>
            <a:pPr algn="r"/>
            <a:endParaRPr lang="en-US" altLang="ko-KR" sz="2000" dirty="0" smtClean="0">
              <a:ln>
                <a:solidFill>
                  <a:schemeClr val="tx1">
                    <a:alpha val="50000"/>
                  </a:schemeClr>
                </a:solidFill>
              </a:ln>
              <a:latin typeface="+mn-ea"/>
            </a:endParaRPr>
          </a:p>
          <a:p>
            <a:pPr algn="r"/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+mn-ea"/>
              </a:rPr>
              <a:t>참고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+mn-ea"/>
              </a:rPr>
              <a:t>= </a:t>
            </a:r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+mn-ea"/>
              </a:rPr>
              <a:t>학습</a:t>
            </a:r>
            <a:endParaRPr lang="en-US" altLang="ko-KR" sz="2000" dirty="0" smtClean="0">
              <a:ln>
                <a:solidFill>
                  <a:schemeClr val="tx1">
                    <a:alpha val="50000"/>
                  </a:schemeClr>
                </a:solidFill>
              </a:ln>
              <a:latin typeface="+mn-ea"/>
            </a:endParaRPr>
          </a:p>
          <a:p>
            <a:pPr algn="r"/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+mn-ea"/>
              </a:rPr>
              <a:t>새로운 곡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+mn-ea"/>
              </a:rPr>
              <a:t>= </a:t>
            </a:r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+mn-ea"/>
              </a:rPr>
              <a:t>예측</a:t>
            </a:r>
            <a:endParaRPr lang="ko-KR" altLang="en-US" sz="1400" dirty="0">
              <a:ln>
                <a:solidFill>
                  <a:schemeClr val="tx1">
                    <a:alpha val="50000"/>
                  </a:schemeClr>
                </a:solidFill>
              </a:ln>
              <a:latin typeface="+mn-ea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098420" y="4991821"/>
            <a:ext cx="1467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유행하는 컨셉</a:t>
            </a:r>
            <a:endParaRPr lang="en-US" altLang="ko-KR" sz="8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481456" y="4966885"/>
            <a:ext cx="1467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박자</a:t>
            </a:r>
            <a:endParaRPr lang="en-US" altLang="ko-KR" sz="8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271307" y="1821878"/>
            <a:ext cx="1467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코드 진행</a:t>
            </a:r>
            <a:endParaRPr lang="en-US" altLang="ko-KR" sz="8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08" name="직선 연결선 107"/>
          <p:cNvCxnSpPr/>
          <p:nvPr/>
        </p:nvCxnSpPr>
        <p:spPr>
          <a:xfrm>
            <a:off x="3676413" y="2616859"/>
            <a:ext cx="0" cy="654571"/>
          </a:xfrm>
          <a:prstGeom prst="lin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0" name="직선 연결선 109"/>
          <p:cNvCxnSpPr/>
          <p:nvPr/>
        </p:nvCxnSpPr>
        <p:spPr>
          <a:xfrm flipH="1" flipV="1">
            <a:off x="4347556" y="4225580"/>
            <a:ext cx="454143" cy="527173"/>
          </a:xfrm>
          <a:prstGeom prst="lin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3" name="TextBox 112"/>
          <p:cNvSpPr txBox="1"/>
          <p:nvPr/>
        </p:nvSpPr>
        <p:spPr>
          <a:xfrm>
            <a:off x="2957825" y="3620181"/>
            <a:ext cx="1437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Composition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7140031" y="2353734"/>
            <a:ext cx="414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인공지능과 작곡의 유사점</a:t>
            </a:r>
            <a:endParaRPr lang="en-US" altLang="ko-KR" sz="20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588065" y="3322230"/>
            <a:ext cx="3945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학습</a:t>
            </a:r>
            <a:r>
              <a:rPr lang="en-US" altLang="ko-KR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(Train)</a:t>
            </a: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080" y="3271430"/>
            <a:ext cx="733063" cy="494818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7600765" y="4098423"/>
            <a:ext cx="3945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예측</a:t>
            </a:r>
            <a:r>
              <a:rPr lang="en-US" altLang="ko-KR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(Prediction)</a:t>
            </a: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18" name="그림 117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080" y="4050786"/>
            <a:ext cx="733063" cy="494818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 flipV="1">
            <a:off x="2619767" y="4225579"/>
            <a:ext cx="454143" cy="527173"/>
          </a:xfrm>
          <a:prstGeom prst="lin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16514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+mn-ea"/>
              </a:rPr>
              <a:t>STEP 2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+mn-ea"/>
              </a:rPr>
              <a:t>사용 기술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+mn-ea"/>
            </a:endParaRPr>
          </a:p>
        </p:txBody>
      </p:sp>
      <p:sp>
        <p:nvSpPr>
          <p:cNvPr id="122" name="양쪽 대괄호 121"/>
          <p:cNvSpPr/>
          <p:nvPr/>
        </p:nvSpPr>
        <p:spPr>
          <a:xfrm>
            <a:off x="1311081" y="2449930"/>
            <a:ext cx="4015711" cy="1255433"/>
          </a:xfrm>
          <a:prstGeom prst="bracketPair">
            <a:avLst>
              <a:gd name="adj" fmla="val 10623"/>
            </a:avLst>
          </a:prstGeom>
          <a:ln w="12700">
            <a:solidFill>
              <a:schemeClr val="tx1">
                <a:lumMod val="65000"/>
                <a:lumOff val="3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90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2175295" y="4839637"/>
            <a:ext cx="2334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TensorFlow</a:t>
            </a:r>
            <a:endParaRPr lang="en-US" altLang="ko-KR" sz="11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52" name="직선 연결선 151"/>
          <p:cNvCxnSpPr/>
          <p:nvPr/>
        </p:nvCxnSpPr>
        <p:spPr>
          <a:xfrm>
            <a:off x="6228221" y="2912339"/>
            <a:ext cx="472181" cy="472182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/>
          <p:cNvCxnSpPr/>
          <p:nvPr/>
        </p:nvCxnSpPr>
        <p:spPr>
          <a:xfrm flipV="1">
            <a:off x="6233501" y="2912339"/>
            <a:ext cx="472181" cy="472182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/>
          <p:cNvSpPr txBox="1"/>
          <p:nvPr/>
        </p:nvSpPr>
        <p:spPr>
          <a:xfrm>
            <a:off x="8264997" y="4839637"/>
            <a:ext cx="2334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RNN</a:t>
            </a:r>
            <a:endParaRPr lang="en-US" altLang="ko-KR" sz="11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025" name="_x448533504" descr="EMB000072743ee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236" y="1686645"/>
            <a:ext cx="2906713" cy="26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448532704" descr="EMB000072743ee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109" y="2337770"/>
            <a:ext cx="4104543" cy="147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양쪽 대괄호 41"/>
          <p:cNvSpPr/>
          <p:nvPr/>
        </p:nvSpPr>
        <p:spPr>
          <a:xfrm>
            <a:off x="7291526" y="2449930"/>
            <a:ext cx="4015711" cy="1255433"/>
          </a:xfrm>
          <a:prstGeom prst="bracketPair">
            <a:avLst>
              <a:gd name="adj" fmla="val 10623"/>
            </a:avLst>
          </a:prstGeom>
          <a:ln w="12700">
            <a:solidFill>
              <a:schemeClr val="tx1">
                <a:lumMod val="65000"/>
                <a:lumOff val="3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90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7011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1043464" y="1325692"/>
            <a:ext cx="9724071" cy="4071919"/>
            <a:chOff x="1386364" y="1325692"/>
            <a:chExt cx="9724071" cy="4071919"/>
          </a:xfrm>
        </p:grpSpPr>
        <p:grpSp>
          <p:nvGrpSpPr>
            <p:cNvPr id="11" name="그룹 10"/>
            <p:cNvGrpSpPr/>
            <p:nvPr/>
          </p:nvGrpSpPr>
          <p:grpSpPr>
            <a:xfrm>
              <a:off x="1386364" y="3672355"/>
              <a:ext cx="3945571" cy="916578"/>
              <a:chOff x="308269" y="2248619"/>
              <a:chExt cx="3945571" cy="916578"/>
            </a:xfrm>
          </p:grpSpPr>
          <p:sp>
            <p:nvSpPr>
              <p:cNvPr id="115" name="TextBox 114"/>
              <p:cNvSpPr txBox="1"/>
              <p:nvPr/>
            </p:nvSpPr>
            <p:spPr>
              <a:xfrm>
                <a:off x="308269" y="2826643"/>
                <a:ext cx="394557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Google</a:t>
                </a:r>
                <a:endPara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pic>
            <p:nvPicPr>
              <p:cNvPr id="116" name="그림 115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4524" y="2248619"/>
                <a:ext cx="733063" cy="494818"/>
              </a:xfrm>
              <a:prstGeom prst="rect">
                <a:avLst/>
              </a:prstGeom>
            </p:spPr>
          </p:pic>
        </p:grpSp>
        <p:cxnSp>
          <p:nvCxnSpPr>
            <p:cNvPr id="3" name="직선 연결선 2"/>
            <p:cNvCxnSpPr/>
            <p:nvPr/>
          </p:nvCxnSpPr>
          <p:spPr>
            <a:xfrm>
              <a:off x="1905000" y="4597400"/>
              <a:ext cx="2908300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4800600" y="3441700"/>
              <a:ext cx="2908300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7683500" y="2248619"/>
              <a:ext cx="2908300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4800600" y="3441700"/>
              <a:ext cx="0" cy="1155700"/>
            </a:xfrm>
            <a:prstGeom prst="line">
              <a:avLst/>
            </a:prstGeom>
            <a:ln w="254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7696200" y="2248619"/>
              <a:ext cx="0" cy="1199431"/>
            </a:xfrm>
            <a:prstGeom prst="line">
              <a:avLst/>
            </a:prstGeom>
            <a:ln w="254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그룹 34"/>
            <p:cNvGrpSpPr/>
            <p:nvPr/>
          </p:nvGrpSpPr>
          <p:grpSpPr>
            <a:xfrm>
              <a:off x="4281964" y="2487741"/>
              <a:ext cx="3945571" cy="916578"/>
              <a:chOff x="308269" y="2248619"/>
              <a:chExt cx="3945571" cy="916578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308269" y="2826643"/>
                <a:ext cx="394557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Open Source</a:t>
                </a:r>
                <a:endPara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pic>
            <p:nvPicPr>
              <p:cNvPr id="37" name="그림 36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4524" y="2248619"/>
                <a:ext cx="733063" cy="494818"/>
              </a:xfrm>
              <a:prstGeom prst="rect">
                <a:avLst/>
              </a:prstGeom>
            </p:spPr>
          </p:pic>
        </p:grpSp>
        <p:grpSp>
          <p:nvGrpSpPr>
            <p:cNvPr id="38" name="그룹 37"/>
            <p:cNvGrpSpPr/>
            <p:nvPr/>
          </p:nvGrpSpPr>
          <p:grpSpPr>
            <a:xfrm>
              <a:off x="7164864" y="1325692"/>
              <a:ext cx="3945571" cy="916578"/>
              <a:chOff x="308269" y="2248619"/>
              <a:chExt cx="3945571" cy="916578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308269" y="2826643"/>
                <a:ext cx="394557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Python</a:t>
                </a:r>
                <a:endPara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pic>
            <p:nvPicPr>
              <p:cNvPr id="41" name="그림 40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4524" y="2248619"/>
                <a:ext cx="733063" cy="494818"/>
              </a:xfrm>
              <a:prstGeom prst="rect">
                <a:avLst/>
              </a:prstGeom>
            </p:spPr>
          </p:pic>
        </p:grpSp>
        <p:grpSp>
          <p:nvGrpSpPr>
            <p:cNvPr id="42" name="그룹 41"/>
            <p:cNvGrpSpPr/>
            <p:nvPr/>
          </p:nvGrpSpPr>
          <p:grpSpPr>
            <a:xfrm>
              <a:off x="2599965" y="4931044"/>
              <a:ext cx="1518364" cy="466567"/>
              <a:chOff x="1741990" y="4324350"/>
              <a:chExt cx="1828854" cy="561975"/>
            </a:xfrm>
          </p:grpSpPr>
          <p:sp>
            <p:nvSpPr>
              <p:cNvPr id="43" name="양쪽 대괄호 42"/>
              <p:cNvSpPr/>
              <p:nvPr/>
            </p:nvSpPr>
            <p:spPr>
              <a:xfrm>
                <a:off x="1832770" y="4324350"/>
                <a:ext cx="1647295" cy="561975"/>
              </a:xfrm>
              <a:prstGeom prst="bracketPair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+mn-ea"/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1741990" y="4457051"/>
                <a:ext cx="1828854" cy="296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000" dirty="0" smtClean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구글 내 연구 개발 목적</a:t>
                </a:r>
                <a:endParaRPr lang="ko-KR" altLang="en-US" sz="10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5427649" y="3672355"/>
              <a:ext cx="1556837" cy="466567"/>
              <a:chOff x="1744317" y="4324346"/>
              <a:chExt cx="1875195" cy="561974"/>
            </a:xfrm>
          </p:grpSpPr>
          <p:sp>
            <p:nvSpPr>
              <p:cNvPr id="48" name="양쪽 대괄호 47"/>
              <p:cNvSpPr/>
              <p:nvPr/>
            </p:nvSpPr>
            <p:spPr>
              <a:xfrm>
                <a:off x="1832770" y="4324346"/>
                <a:ext cx="1647295" cy="561974"/>
              </a:xfrm>
              <a:prstGeom prst="bracketPair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+mn-ea"/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744317" y="4364369"/>
                <a:ext cx="1875195" cy="481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000" dirty="0" smtClean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다양한 작업에 대한 </a:t>
                </a:r>
                <a:endParaRPr lang="en-US" altLang="ko-KR" sz="1000" dirty="0" smtClean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:pPr algn="ctr"/>
                <a:r>
                  <a:rPr lang="ko-KR" altLang="en-US" sz="1000" dirty="0" smtClean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데이터 흐름 프로그래밍</a:t>
                </a:r>
                <a:endParaRPr lang="ko-KR" altLang="en-US" sz="10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52" name="그룹 51"/>
            <p:cNvGrpSpPr/>
            <p:nvPr/>
          </p:nvGrpSpPr>
          <p:grpSpPr>
            <a:xfrm>
              <a:off x="8453834" y="2381767"/>
              <a:ext cx="1407705" cy="466567"/>
              <a:chOff x="1832770" y="4324350"/>
              <a:chExt cx="1695565" cy="561975"/>
            </a:xfrm>
          </p:grpSpPr>
          <p:sp>
            <p:nvSpPr>
              <p:cNvPr id="53" name="양쪽 대괄호 52"/>
              <p:cNvSpPr/>
              <p:nvPr/>
            </p:nvSpPr>
            <p:spPr>
              <a:xfrm>
                <a:off x="1832770" y="4324350"/>
                <a:ext cx="1647295" cy="561975"/>
              </a:xfrm>
              <a:prstGeom prst="bracketPair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+mn-ea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958209" y="4364373"/>
                <a:ext cx="1570126" cy="4819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000" dirty="0" smtClean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Python</a:t>
                </a:r>
                <a:r>
                  <a:rPr lang="ko-KR" altLang="en-US" sz="1000" dirty="0" smtClean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 </a:t>
                </a:r>
                <a:r>
                  <a:rPr lang="en-US" altLang="ko-KR" sz="1000" dirty="0" smtClean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API</a:t>
                </a:r>
                <a:r>
                  <a:rPr lang="ko-KR" altLang="en-US" sz="1000" dirty="0" smtClean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를 제공</a:t>
                </a:r>
                <a:endParaRPr lang="en-US" altLang="ko-KR" sz="1000" dirty="0" smtClean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:r>
                  <a:rPr lang="en-US" altLang="ko-KR" sz="1000" dirty="0" smtClean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C/C++</a:t>
                </a:r>
                <a:r>
                  <a:rPr lang="ko-KR" altLang="en-US" sz="1000" dirty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</a:t>
                </a:r>
                <a:r>
                  <a:rPr lang="ko-KR" altLang="en-US" sz="1000" dirty="0" smtClean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또한 제공</a:t>
                </a:r>
                <a:endParaRPr lang="ko-KR" altLang="en-US" sz="10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p:grpSp>
      </p:grpSp>
      <p:sp>
        <p:nvSpPr>
          <p:cNvPr id="57" name="TextBox 56"/>
          <p:cNvSpPr txBox="1"/>
          <p:nvPr/>
        </p:nvSpPr>
        <p:spPr>
          <a:xfrm>
            <a:off x="392301" y="705163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+mn-ea"/>
              </a:rPr>
              <a:t>STEP 2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+mn-ea"/>
              </a:rPr>
              <a:t>사용 기술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+mn-ea"/>
              </a:rPr>
              <a:t>– </a:t>
            </a:r>
            <a:r>
              <a:rPr lang="en-US" altLang="ko-KR" sz="2000" dirty="0" err="1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+mn-ea"/>
              </a:rPr>
              <a:t>TensorFlow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995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3884807" y="1377600"/>
            <a:ext cx="4823646" cy="482364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3654137" y="534670"/>
            <a:ext cx="5284986" cy="1181483"/>
            <a:chOff x="308269" y="2248619"/>
            <a:chExt cx="3945571" cy="810181"/>
          </a:xfrm>
        </p:grpSpPr>
        <p:sp>
          <p:nvSpPr>
            <p:cNvPr id="36" name="TextBox 35"/>
            <p:cNvSpPr txBox="1"/>
            <p:nvPr/>
          </p:nvSpPr>
          <p:spPr>
            <a:xfrm>
              <a:off x="308269" y="2826643"/>
              <a:ext cx="3945571" cy="232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RNN</a:t>
              </a:r>
              <a:endPara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4524" y="2248619"/>
              <a:ext cx="733063" cy="494818"/>
            </a:xfrm>
            <a:prstGeom prst="rect">
              <a:avLst/>
            </a:prstGeom>
          </p:spPr>
        </p:pic>
      </p:grpSp>
      <p:sp>
        <p:nvSpPr>
          <p:cNvPr id="15" name="타원 14"/>
          <p:cNvSpPr/>
          <p:nvPr/>
        </p:nvSpPr>
        <p:spPr>
          <a:xfrm>
            <a:off x="6005726" y="2640528"/>
            <a:ext cx="2537989" cy="18560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4643671" y="2946493"/>
            <a:ext cx="5284986" cy="1181483"/>
            <a:chOff x="1114578" y="2227130"/>
            <a:chExt cx="3945571" cy="810181"/>
          </a:xfrm>
        </p:grpSpPr>
        <p:sp>
          <p:nvSpPr>
            <p:cNvPr id="39" name="TextBox 38"/>
            <p:cNvSpPr txBox="1"/>
            <p:nvPr/>
          </p:nvSpPr>
          <p:spPr>
            <a:xfrm>
              <a:off x="1114578" y="2805154"/>
              <a:ext cx="3945571" cy="232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Char_RNN</a:t>
              </a:r>
              <a:endPara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0833" y="2227130"/>
              <a:ext cx="733063" cy="494818"/>
            </a:xfrm>
            <a:prstGeom prst="rect">
              <a:avLst/>
            </a:prstGeom>
          </p:spPr>
        </p:pic>
      </p:grpSp>
      <p:sp>
        <p:nvSpPr>
          <p:cNvPr id="57" name="TextBox 56"/>
          <p:cNvSpPr txBox="1"/>
          <p:nvPr/>
        </p:nvSpPr>
        <p:spPr>
          <a:xfrm>
            <a:off x="391874" y="688537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+mn-ea"/>
              </a:rPr>
              <a:t>STEP 2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+mn-ea"/>
              </a:rPr>
              <a:t>사용 기술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+mn-ea"/>
              </a:rPr>
              <a:t>– RNN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644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+mn-ea"/>
              </a:rPr>
              <a:t>STEP </a:t>
            </a:r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n-ea"/>
              </a:rPr>
              <a:t>2</a:t>
            </a:r>
            <a:endParaRPr lang="en-US" altLang="ko-KR" sz="3200" dirty="0" smtClean="0">
              <a:ln>
                <a:solidFill>
                  <a:schemeClr val="tx1">
                    <a:alpha val="50000"/>
                  </a:schemeClr>
                </a:solidFill>
              </a:ln>
              <a:latin typeface="+mn-ea"/>
            </a:endParaRPr>
          </a:p>
          <a:p>
            <a:r>
              <a:rPr lang="ko-KR" altLang="en-US" sz="2000" dirty="0" err="1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+mn-ea"/>
              </a:rPr>
              <a:t>사용기술</a:t>
            </a:r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+mn-ea"/>
              </a:rPr>
              <a:t>- RNN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+mn-ea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-76200" y="2311400"/>
            <a:ext cx="12307404" cy="3296709"/>
            <a:chOff x="0" y="2311400"/>
            <a:chExt cx="12307404" cy="3296709"/>
          </a:xfrm>
        </p:grpSpPr>
        <p:grpSp>
          <p:nvGrpSpPr>
            <p:cNvPr id="9" name="그룹 8"/>
            <p:cNvGrpSpPr/>
            <p:nvPr/>
          </p:nvGrpSpPr>
          <p:grpSpPr>
            <a:xfrm>
              <a:off x="1050924" y="2311400"/>
              <a:ext cx="2209800" cy="2971800"/>
              <a:chOff x="2755900" y="1905000"/>
              <a:chExt cx="6299200" cy="297180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2755900" y="19050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/>
              <p:cNvCxnSpPr/>
              <p:nvPr/>
            </p:nvCxnSpPr>
            <p:spPr>
              <a:xfrm>
                <a:off x="2755900" y="48768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그룹 57"/>
            <p:cNvGrpSpPr/>
            <p:nvPr/>
          </p:nvGrpSpPr>
          <p:grpSpPr>
            <a:xfrm>
              <a:off x="3710514" y="2311400"/>
              <a:ext cx="2209800" cy="2971800"/>
              <a:chOff x="2755900" y="1905000"/>
              <a:chExt cx="6299200" cy="2971800"/>
            </a:xfrm>
          </p:grpSpPr>
          <p:cxnSp>
            <p:nvCxnSpPr>
              <p:cNvPr id="59" name="직선 연결선 58"/>
              <p:cNvCxnSpPr/>
              <p:nvPr/>
            </p:nvCxnSpPr>
            <p:spPr>
              <a:xfrm>
                <a:off x="2755900" y="19050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/>
              <p:nvPr/>
            </p:nvCxnSpPr>
            <p:spPr>
              <a:xfrm>
                <a:off x="2755900" y="48768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그룹 60"/>
            <p:cNvGrpSpPr/>
            <p:nvPr/>
          </p:nvGrpSpPr>
          <p:grpSpPr>
            <a:xfrm>
              <a:off x="6370104" y="2311400"/>
              <a:ext cx="2209800" cy="2971800"/>
              <a:chOff x="2755900" y="1905000"/>
              <a:chExt cx="6299200" cy="2971800"/>
            </a:xfrm>
          </p:grpSpPr>
          <p:cxnSp>
            <p:nvCxnSpPr>
              <p:cNvPr id="62" name="직선 연결선 61"/>
              <p:cNvCxnSpPr/>
              <p:nvPr/>
            </p:nvCxnSpPr>
            <p:spPr>
              <a:xfrm>
                <a:off x="2755900" y="19050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/>
              <p:cNvCxnSpPr/>
              <p:nvPr/>
            </p:nvCxnSpPr>
            <p:spPr>
              <a:xfrm>
                <a:off x="2755900" y="48768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9029694" y="2311400"/>
              <a:ext cx="2209800" cy="2971800"/>
              <a:chOff x="2755900" y="1905000"/>
              <a:chExt cx="6299200" cy="2971800"/>
            </a:xfrm>
          </p:grpSpPr>
          <p:cxnSp>
            <p:nvCxnSpPr>
              <p:cNvPr id="65" name="직선 연결선 64"/>
              <p:cNvCxnSpPr/>
              <p:nvPr/>
            </p:nvCxnSpPr>
            <p:spPr>
              <a:xfrm>
                <a:off x="2755900" y="19050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/>
              <p:nvPr/>
            </p:nvCxnSpPr>
            <p:spPr>
              <a:xfrm>
                <a:off x="2755900" y="48768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/>
            <p:cNvGrpSpPr/>
            <p:nvPr/>
          </p:nvGrpSpPr>
          <p:grpSpPr>
            <a:xfrm>
              <a:off x="0" y="2413337"/>
              <a:ext cx="4345620" cy="3194772"/>
              <a:chOff x="0" y="2413337"/>
              <a:chExt cx="4345620" cy="3194772"/>
            </a:xfrm>
          </p:grpSpPr>
          <p:sp>
            <p:nvSpPr>
              <p:cNvPr id="67" name="TextBox 66"/>
              <p:cNvSpPr txBox="1"/>
              <p:nvPr/>
            </p:nvSpPr>
            <p:spPr>
              <a:xfrm>
                <a:off x="0" y="2413337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“</a:t>
                </a:r>
                <a:endParaRPr lang="en-US" altLang="ko-KR" sz="6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400049" y="4592446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”</a:t>
                </a:r>
                <a:endParaRPr lang="en-US" altLang="ko-KR" sz="6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2642604" y="2413337"/>
              <a:ext cx="4345620" cy="3194772"/>
              <a:chOff x="0" y="2413337"/>
              <a:chExt cx="4345620" cy="3194772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0" y="2413337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“</a:t>
                </a:r>
                <a:endParaRPr lang="en-US" altLang="ko-KR" sz="6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400049" y="4592446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”</a:t>
                </a:r>
                <a:endParaRPr lang="en-US" altLang="ko-KR" sz="6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>
              <a:off x="5302194" y="2413337"/>
              <a:ext cx="4345620" cy="3194772"/>
              <a:chOff x="0" y="2413337"/>
              <a:chExt cx="4345620" cy="3194772"/>
            </a:xfrm>
          </p:grpSpPr>
          <p:sp>
            <p:nvSpPr>
              <p:cNvPr id="73" name="TextBox 72"/>
              <p:cNvSpPr txBox="1"/>
              <p:nvPr/>
            </p:nvSpPr>
            <p:spPr>
              <a:xfrm>
                <a:off x="0" y="2413337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“</a:t>
                </a:r>
                <a:endParaRPr lang="en-US" altLang="ko-KR" sz="6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400049" y="4592446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”</a:t>
                </a:r>
                <a:endParaRPr lang="en-US" altLang="ko-KR" sz="6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75" name="그룹 74"/>
            <p:cNvGrpSpPr/>
            <p:nvPr/>
          </p:nvGrpSpPr>
          <p:grpSpPr>
            <a:xfrm>
              <a:off x="7961784" y="2413337"/>
              <a:ext cx="4345620" cy="3194772"/>
              <a:chOff x="0" y="2413337"/>
              <a:chExt cx="4345620" cy="3194772"/>
            </a:xfrm>
          </p:grpSpPr>
          <p:sp>
            <p:nvSpPr>
              <p:cNvPr id="76" name="TextBox 75"/>
              <p:cNvSpPr txBox="1"/>
              <p:nvPr/>
            </p:nvSpPr>
            <p:spPr>
              <a:xfrm>
                <a:off x="0" y="2413337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“</a:t>
                </a:r>
                <a:endParaRPr lang="en-US" altLang="ko-KR" sz="6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400049" y="4592446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”</a:t>
                </a:r>
                <a:endParaRPr lang="en-US" altLang="ko-KR" sz="6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1050924" y="3175000"/>
              <a:ext cx="25050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>
                <a:latin typeface="+mn-ea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954294" y="3429000"/>
              <a:ext cx="23983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Sequence 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데이터를 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ctr"/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처리하는 모델</a:t>
              </a:r>
              <a:endParaRPr lang="en-US" altLang="ko-KR" sz="9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616215" y="3429000"/>
              <a:ext cx="23983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현재의 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Output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이 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ctr"/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다음의 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Input</a:t>
              </a:r>
              <a:endParaRPr lang="en-US" altLang="ko-KR" sz="9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367773" y="3429000"/>
              <a:ext cx="23983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과거의 결과에 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ctr"/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영향을 받는 네트워크</a:t>
              </a:r>
              <a:endParaRPr lang="en-US" altLang="ko-KR" sz="9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9029694" y="3429000"/>
              <a:ext cx="23983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사람처럼 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ctr"/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과거의 기억에 의존</a:t>
              </a:r>
              <a:endParaRPr lang="en-US" altLang="ko-KR" sz="9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pic>
        <p:nvPicPr>
          <p:cNvPr id="1025" name="_x438963936" descr="EMB000027c84a9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150" y="1990631"/>
            <a:ext cx="10397021" cy="361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32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2554672" y="2525083"/>
            <a:ext cx="7079188" cy="1807833"/>
            <a:chOff x="2095085" y="2601488"/>
            <a:chExt cx="7079188" cy="1807833"/>
          </a:xfrm>
        </p:grpSpPr>
        <p:sp>
          <p:nvSpPr>
            <p:cNvPr id="49" name="타원 48"/>
            <p:cNvSpPr/>
            <p:nvPr/>
          </p:nvSpPr>
          <p:spPr>
            <a:xfrm>
              <a:off x="2095085" y="2640329"/>
              <a:ext cx="1768992" cy="176899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>
              <a:off x="4051519" y="3485984"/>
              <a:ext cx="535739" cy="1903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타원 55"/>
            <p:cNvSpPr/>
            <p:nvPr/>
          </p:nvSpPr>
          <p:spPr>
            <a:xfrm>
              <a:off x="4750183" y="2601488"/>
              <a:ext cx="1768992" cy="176899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6682100" y="3447143"/>
              <a:ext cx="535739" cy="1903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타원 57"/>
            <p:cNvSpPr/>
            <p:nvPr/>
          </p:nvSpPr>
          <p:spPr>
            <a:xfrm>
              <a:off x="7405281" y="2601488"/>
              <a:ext cx="1768992" cy="176899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+mn-ea"/>
              </a:rPr>
              <a:t>STEP 2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+mn-ea"/>
              </a:rPr>
              <a:t>사용 기술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+mn-ea"/>
              </a:rPr>
              <a:t>– </a:t>
            </a:r>
            <a:r>
              <a:rPr lang="en-US" altLang="ko-KR" sz="2000" dirty="0" err="1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+mn-ea"/>
              </a:rPr>
              <a:t>Char_RNN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+mn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95952" y="3186810"/>
            <a:ext cx="1286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전처리</a:t>
            </a:r>
            <a:endParaRPr lang="en-US" altLang="ko-KR" sz="12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131543" y="3167390"/>
            <a:ext cx="1944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트레이닝</a:t>
            </a:r>
            <a:endParaRPr lang="en-US" altLang="ko-KR" sz="28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495055" y="3147969"/>
            <a:ext cx="2508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샘플링</a:t>
            </a:r>
            <a:endParaRPr lang="en-US" altLang="ko-KR" sz="12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075925" y="6033691"/>
            <a:ext cx="4857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+mn-ea"/>
              </a:rPr>
              <a:t>“</a:t>
            </a:r>
            <a:r>
              <a:rPr lang="ko-KR" altLang="en-US" sz="14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+mn-ea"/>
              </a:rPr>
              <a:t>현재의 글자는 과거의 글자와 </a:t>
            </a:r>
            <a:r>
              <a:rPr lang="ko-KR" altLang="en-US" sz="1400" b="1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연관</a:t>
            </a:r>
            <a:r>
              <a:rPr lang="ko-KR" altLang="en-US" sz="14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+mn-ea"/>
              </a:rPr>
              <a:t>이 있으므로</a:t>
            </a:r>
            <a:endParaRPr lang="en-US" altLang="ko-KR" sz="1400" dirty="0" smtClean="0">
              <a:ln>
                <a:solidFill>
                  <a:schemeClr val="tx1">
                    <a:alpha val="50000"/>
                  </a:schemeClr>
                </a:solidFill>
              </a:ln>
              <a:latin typeface="+mn-ea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+mn-ea"/>
              </a:rPr>
              <a:t> 다음에 나올 </a:t>
            </a:r>
            <a:r>
              <a:rPr lang="ko-KR" altLang="en-US" sz="1400" b="1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확률이 높다</a:t>
            </a:r>
            <a:r>
              <a:rPr lang="en-US" altLang="ko-KR" sz="14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+mn-ea"/>
              </a:rPr>
              <a:t>＂</a:t>
            </a:r>
            <a:endParaRPr lang="ko-KR" altLang="en-US" sz="1400" dirty="0">
              <a:ln>
                <a:solidFill>
                  <a:schemeClr val="tx1">
                    <a:alpha val="50000"/>
                  </a:schemeClr>
                </a:solidFill>
              </a:ln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64047" y="4460875"/>
            <a:ext cx="2750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  <a:cs typeface="함초롬바탕" panose="02030604000101010101" pitchFamily="18" charset="-127"/>
              </a:rPr>
              <a:t>글자</a:t>
            </a:r>
            <a:r>
              <a:rPr lang="en-US" altLang="ko-KR" sz="1200" dirty="0">
                <a:latin typeface="+mn-ea"/>
                <a:cs typeface="함초롬바탕" panose="02030604000101010101" pitchFamily="18" charset="-127"/>
              </a:rPr>
              <a:t>(Char)</a:t>
            </a:r>
            <a:r>
              <a:rPr lang="ko-KR" altLang="en-US" sz="1200" dirty="0">
                <a:latin typeface="+mn-ea"/>
                <a:cs typeface="함초롬바탕" panose="02030604000101010101" pitchFamily="18" charset="-127"/>
              </a:rPr>
              <a:t>단위로 쪼개고 </a:t>
            </a:r>
            <a:endParaRPr lang="en-US" altLang="ko-KR" sz="1200" dirty="0" smtClean="0">
              <a:latin typeface="+mn-ea"/>
              <a:cs typeface="함초롬바탕" panose="02030604000101010101" pitchFamily="18" charset="-127"/>
            </a:endParaRPr>
          </a:p>
          <a:p>
            <a:pPr algn="ctr"/>
            <a:r>
              <a:rPr lang="ko-KR" altLang="en-US" sz="1200" dirty="0" smtClean="0">
                <a:latin typeface="+mn-ea"/>
                <a:cs typeface="함초롬바탕" panose="02030604000101010101" pitchFamily="18" charset="-127"/>
              </a:rPr>
              <a:t>각 </a:t>
            </a:r>
            <a:r>
              <a:rPr lang="ko-KR" altLang="en-US" sz="1200" dirty="0">
                <a:latin typeface="+mn-ea"/>
                <a:cs typeface="함초롬바탕" panose="02030604000101010101" pitchFamily="18" charset="-127"/>
              </a:rPr>
              <a:t>글자마다 숫자를 할당</a:t>
            </a:r>
          </a:p>
          <a:p>
            <a:pPr algn="ctr"/>
            <a:endParaRPr lang="ko-KR" altLang="en-US" sz="1200" dirty="0">
              <a:latin typeface="+mn-ea"/>
              <a:cs typeface="함초롬바탕" panose="020306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04008" y="4446652"/>
            <a:ext cx="2605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  <a:cs typeface="함초롬바탕" panose="02030604000101010101" pitchFamily="18" charset="-127"/>
              </a:rPr>
              <a:t>인풋 데이터</a:t>
            </a:r>
            <a:r>
              <a:rPr lang="en-US" altLang="ko-KR" sz="1200" dirty="0">
                <a:latin typeface="+mn-ea"/>
                <a:cs typeface="함초롬바탕" panose="02030604000101010101" pitchFamily="18" charset="-127"/>
              </a:rPr>
              <a:t>(x)</a:t>
            </a:r>
            <a:r>
              <a:rPr lang="ko-KR" altLang="en-US" sz="1200" dirty="0">
                <a:latin typeface="+mn-ea"/>
                <a:cs typeface="함초롬바탕" panose="02030604000101010101" pitchFamily="18" charset="-127"/>
              </a:rPr>
              <a:t>에서 글자를 </a:t>
            </a:r>
            <a:endParaRPr lang="en-US" altLang="ko-KR" sz="1200" dirty="0" smtClean="0">
              <a:latin typeface="+mn-ea"/>
              <a:cs typeface="함초롬바탕" panose="02030604000101010101" pitchFamily="18" charset="-127"/>
            </a:endParaRPr>
          </a:p>
          <a:p>
            <a:pPr algn="ctr"/>
            <a:r>
              <a:rPr lang="ko-KR" altLang="en-US" sz="1200" dirty="0" smtClean="0">
                <a:latin typeface="+mn-ea"/>
                <a:cs typeface="함초롬바탕" panose="02030604000101010101" pitchFamily="18" charset="-127"/>
              </a:rPr>
              <a:t>하나 </a:t>
            </a:r>
            <a:r>
              <a:rPr lang="ko-KR" altLang="en-US" sz="1200" dirty="0">
                <a:latin typeface="+mn-ea"/>
                <a:cs typeface="함초롬바탕" panose="02030604000101010101" pitchFamily="18" charset="-127"/>
              </a:rPr>
              <a:t>뒤로 민 타겟 데이터</a:t>
            </a:r>
            <a:r>
              <a:rPr lang="en-US" altLang="ko-KR" sz="1200" dirty="0">
                <a:latin typeface="+mn-ea"/>
                <a:cs typeface="함초롬바탕" panose="02030604000101010101" pitchFamily="18" charset="-127"/>
              </a:rPr>
              <a:t>(y)</a:t>
            </a:r>
            <a:r>
              <a:rPr lang="ko-KR" altLang="en-US" sz="1200" dirty="0" smtClean="0">
                <a:latin typeface="+mn-ea"/>
                <a:cs typeface="함초롬바탕" panose="02030604000101010101" pitchFamily="18" charset="-127"/>
              </a:rPr>
              <a:t>를</a:t>
            </a:r>
            <a:endParaRPr lang="en-US" altLang="ko-KR" sz="1200" dirty="0" smtClean="0">
              <a:latin typeface="+mn-ea"/>
              <a:cs typeface="함초롬바탕" panose="02030604000101010101" pitchFamily="18" charset="-127"/>
            </a:endParaRPr>
          </a:p>
          <a:p>
            <a:pPr algn="ctr"/>
            <a:r>
              <a:rPr lang="ko-KR" altLang="en-US" sz="1200" dirty="0" smtClean="0">
                <a:latin typeface="+mn-ea"/>
                <a:cs typeface="함초롬바탕" panose="02030604000101010101" pitchFamily="18" charset="-127"/>
              </a:rPr>
              <a:t> </a:t>
            </a:r>
            <a:r>
              <a:rPr lang="en-US" altLang="ko-KR" sz="1200" dirty="0">
                <a:latin typeface="+mn-ea"/>
                <a:cs typeface="함초롬바탕" panose="02030604000101010101" pitchFamily="18" charset="-127"/>
              </a:rPr>
              <a:t>RNN </a:t>
            </a:r>
            <a:r>
              <a:rPr lang="ko-KR" altLang="en-US" sz="1200" dirty="0">
                <a:latin typeface="+mn-ea"/>
                <a:cs typeface="함초롬바탕" panose="02030604000101010101" pitchFamily="18" charset="-127"/>
              </a:rPr>
              <a:t>모델로 학습</a:t>
            </a:r>
          </a:p>
          <a:p>
            <a:pPr algn="ctr"/>
            <a:endParaRPr lang="ko-KR" altLang="en-US" sz="1200" dirty="0">
              <a:latin typeface="+mn-ea"/>
              <a:cs typeface="함초롬바탕" panose="020306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77426" y="4515242"/>
            <a:ext cx="2408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  <a:cs typeface="함초롬바탕" panose="02030604000101010101" pitchFamily="18" charset="-127"/>
              </a:rPr>
              <a:t>학습된 모델을 토대로 샘플링을 통해 임의의 글자를 생성</a:t>
            </a:r>
          </a:p>
          <a:p>
            <a:pPr algn="ctr"/>
            <a:endParaRPr lang="ko-KR" altLang="en-US" sz="1200" dirty="0">
              <a:latin typeface="+mn-ea"/>
              <a:cs typeface="함초롬바탕" panose="02030604000101010101" pitchFamily="18" charset="-127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4386247" y="1859235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4386247" y="1672893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438964336" descr="EMB000027c84a9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309" y="2262136"/>
            <a:ext cx="3398838" cy="293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3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abc notation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3381" y="2920086"/>
            <a:ext cx="1454259" cy="85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+mn-ea"/>
              </a:rPr>
              <a:t>STEP 3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+mn-ea"/>
              </a:rPr>
              <a:t>설계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7068" y="4991810"/>
            <a:ext cx="2624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Nottingham Database</a:t>
            </a:r>
          </a:p>
          <a:p>
            <a:r>
              <a:rPr lang="en-US" altLang="ko-KR" dirty="0" smtClean="0">
                <a:latin typeface="+mn-ea"/>
              </a:rPr>
              <a:t> (1200</a:t>
            </a:r>
            <a:r>
              <a:rPr lang="ko-KR" altLang="en-US" dirty="0" smtClean="0">
                <a:latin typeface="+mn-ea"/>
              </a:rPr>
              <a:t>개 </a:t>
            </a:r>
            <a:r>
              <a:rPr lang="ko-KR" altLang="en-US" dirty="0" err="1" smtClean="0">
                <a:latin typeface="+mn-ea"/>
              </a:rPr>
              <a:t>포크곡</a:t>
            </a:r>
            <a:r>
              <a:rPr lang="en-US" altLang="ko-KR" dirty="0" smtClean="0">
                <a:latin typeface="+mn-ea"/>
              </a:rPr>
              <a:t>)</a:t>
            </a:r>
            <a:endParaRPr lang="ko-KR" altLang="en-US" dirty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501373" y="4324021"/>
            <a:ext cx="430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+mn-ea"/>
              </a:rPr>
              <a:t>Char_RNN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모델</a:t>
            </a:r>
            <a:endParaRPr lang="ko-KR" altLang="en-US" dirty="0">
              <a:latin typeface="+mn-ea"/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2931423" y="3129313"/>
            <a:ext cx="1074482" cy="29968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35865" y="3429000"/>
            <a:ext cx="430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n-ea"/>
              </a:rPr>
              <a:t>      학습</a:t>
            </a:r>
            <a:endParaRPr lang="ko-KR" altLang="en-US" dirty="0">
              <a:latin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084054" y="3406580"/>
            <a:ext cx="430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n-ea"/>
              </a:rPr>
              <a:t>예측</a:t>
            </a:r>
            <a:endParaRPr lang="ko-KR" altLang="en-US" dirty="0">
              <a:latin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18666" y="4073809"/>
            <a:ext cx="1740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ABC Notation</a:t>
            </a:r>
          </a:p>
          <a:p>
            <a:endParaRPr lang="en-US" altLang="ko-KR" dirty="0" smtClean="0">
              <a:latin typeface="+mn-ea"/>
            </a:endParaRPr>
          </a:p>
          <a:p>
            <a:pPr algn="ctr"/>
            <a:r>
              <a:rPr lang="en-US" altLang="ko-KR" sz="1200" dirty="0" err="1" smtClean="0">
                <a:latin typeface="+mn-ea"/>
              </a:rPr>
              <a:t>Ascii</a:t>
            </a:r>
            <a:r>
              <a:rPr lang="ko-KR" altLang="en-US" sz="1200" dirty="0" smtClean="0">
                <a:latin typeface="+mn-ea"/>
              </a:rPr>
              <a:t> 기반의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ko-KR" altLang="en-US" sz="1200" dirty="0" err="1" smtClean="0">
                <a:latin typeface="+mn-ea"/>
              </a:rPr>
              <a:t>기보법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5" name="오른쪽 화살표 44"/>
          <p:cNvSpPr/>
          <p:nvPr/>
        </p:nvSpPr>
        <p:spPr>
          <a:xfrm>
            <a:off x="9219053" y="3067976"/>
            <a:ext cx="1074482" cy="29968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162610" y="3430324"/>
            <a:ext cx="430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n-ea"/>
              </a:rPr>
              <a:t>파일 변환</a:t>
            </a:r>
            <a:endParaRPr lang="ko-KR" altLang="en-US" dirty="0">
              <a:latin typeface="+mn-ea"/>
            </a:endParaRPr>
          </a:p>
        </p:txBody>
      </p:sp>
      <p:pic>
        <p:nvPicPr>
          <p:cNvPr id="3074" name="Picture 2" descr="ìë³´ ê°ì±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06" y="2427712"/>
            <a:ext cx="2273912" cy="1513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har rnn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134" y="2619694"/>
            <a:ext cx="2968484" cy="119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오른쪽 화살표 39"/>
          <p:cNvSpPr/>
          <p:nvPr/>
        </p:nvSpPr>
        <p:spPr>
          <a:xfrm>
            <a:off x="6947978" y="3067977"/>
            <a:ext cx="1074482" cy="29968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07685" y="2999832"/>
            <a:ext cx="996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TEXT</a:t>
            </a:r>
            <a:endParaRPr lang="ko-KR" altLang="en-US" dirty="0">
              <a:latin typeface="+mn-ea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572828" y="4304641"/>
            <a:ext cx="430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-윤명조120" panose="02030504000101010101" pitchFamily="18" charset="-127"/>
                <a:ea typeface="-윤명조120" panose="02030504000101010101" pitchFamily="18" charset="-127"/>
              </a:rPr>
              <a:t>ABC NOTATIOTN</a:t>
            </a:r>
            <a:endParaRPr lang="ko-KR" altLang="en-US" dirty="0">
              <a:latin typeface="-윤명조120" panose="02030504000101010101" pitchFamily="18" charset="-127"/>
              <a:ea typeface="-윤명조120" panose="02030504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389007" y="2652565"/>
            <a:ext cx="768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+mn-ea"/>
              </a:rPr>
              <a:t>MIDI </a:t>
            </a:r>
            <a:endParaRPr lang="ko-KR" altLang="en-US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4790" y="219416"/>
            <a:ext cx="7051908" cy="257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90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264</Words>
  <Application>Microsoft Office PowerPoint</Application>
  <PresentationFormat>와이드스크린</PresentationFormat>
  <Paragraphs>121</Paragraphs>
  <Slides>20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맑은 고딕</vt:lpstr>
      <vt:lpstr>함초롬바탕</vt:lpstr>
      <vt:lpstr>-윤명조120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 DEMO HUB</dc:creator>
  <cp:lastModifiedBy>BK</cp:lastModifiedBy>
  <cp:revision>36</cp:revision>
  <dcterms:created xsi:type="dcterms:W3CDTF">2016-03-30T05:53:39Z</dcterms:created>
  <dcterms:modified xsi:type="dcterms:W3CDTF">2018-06-15T01:30:07Z</dcterms:modified>
</cp:coreProperties>
</file>